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3" r:id="rId7"/>
    <p:sldId id="265" r:id="rId8"/>
    <p:sldId id="264" r:id="rId9"/>
    <p:sldId id="261" r:id="rId10"/>
    <p:sldId id="262" r:id="rId11"/>
    <p:sldId id="260"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444F758-D10B-40DA-ABC4-2C79511D9830}"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444F758-D10B-40DA-ABC4-2C79511D9830}" type="datetimeFigureOut">
              <a:rPr lang="nl-NL" smtClean="0"/>
              <a:t>28-4-2016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444F758-D10B-40DA-ABC4-2C79511D9830}" type="datetimeFigureOut">
              <a:rPr lang="nl-NL" smtClean="0"/>
              <a:t>28-4-2016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444F758-D10B-40DA-ABC4-2C79511D9830}" type="datetimeFigureOut">
              <a:rPr lang="nl-NL" smtClean="0"/>
              <a:t>28-4-2016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444F758-D10B-40DA-ABC4-2C79511D9830}"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444F758-D10B-40DA-ABC4-2C79511D9830}"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E3DFF4-B30D-4736-9CDF-0305110D4A9B}"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4F758-D10B-40DA-ABC4-2C79511D9830}" type="datetimeFigureOut">
              <a:rPr lang="nl-NL" smtClean="0"/>
              <a:t>28-4-2016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3DFF4-B30D-4736-9CDF-0305110D4A9B}"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chooltv.nl/video/welkom-bij-de-romeinen/#q=einde%20van%20het%20romeinse%20rijk"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Tijdvak </a:t>
            </a:r>
            <a:r>
              <a:rPr lang="nl-NL" dirty="0" smtClean="0"/>
              <a:t>2 </a:t>
            </a:r>
            <a:br>
              <a:rPr lang="nl-NL" dirty="0" smtClean="0"/>
            </a:br>
            <a:r>
              <a:rPr lang="nl-NL" dirty="0" smtClean="0"/>
              <a:t>De tijd van Grieken en Romeinen</a:t>
            </a:r>
            <a:endParaRPr lang="nl-NL" dirty="0"/>
          </a:p>
        </p:txBody>
      </p:sp>
      <p:sp>
        <p:nvSpPr>
          <p:cNvPr id="3" name="Ondertitel 2"/>
          <p:cNvSpPr>
            <a:spLocks noGrp="1"/>
          </p:cNvSpPr>
          <p:nvPr>
            <p:ph type="subTitle" idx="1"/>
          </p:nvPr>
        </p:nvSpPr>
        <p:spPr/>
        <p:txBody>
          <a:bodyPr/>
          <a:lstStyle/>
          <a:p>
            <a:r>
              <a:rPr lang="nl-NL" dirty="0" smtClean="0"/>
              <a:t>Paragraaf 2.4</a:t>
            </a:r>
          </a:p>
          <a:p>
            <a:r>
              <a:rPr lang="nl-NL" dirty="0" smtClean="0"/>
              <a:t>Het einde van het Romeinse rijk</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err="1" smtClean="0"/>
              <a:t>Hagia</a:t>
            </a:r>
            <a:r>
              <a:rPr lang="nl-NL" b="1" u="sng" dirty="0" smtClean="0"/>
              <a:t> Sophia</a:t>
            </a:r>
            <a:endParaRPr lang="nl-NL" b="1" u="sng" dirty="0"/>
          </a:p>
        </p:txBody>
      </p:sp>
      <p:sp>
        <p:nvSpPr>
          <p:cNvPr id="3" name="Tijdelijke aanduiding voor inhoud 2"/>
          <p:cNvSpPr>
            <a:spLocks noGrp="1"/>
          </p:cNvSpPr>
          <p:nvPr>
            <p:ph idx="1"/>
          </p:nvPr>
        </p:nvSpPr>
        <p:spPr/>
        <p:txBody>
          <a:bodyPr/>
          <a:lstStyle/>
          <a:p>
            <a:endParaRPr lang="nl-NL"/>
          </a:p>
        </p:txBody>
      </p:sp>
      <p:pic>
        <p:nvPicPr>
          <p:cNvPr id="18434" name="Picture 2" descr="hagia sophia, ayasofya"/>
          <p:cNvPicPr>
            <a:picLocks noChangeAspect="1" noChangeArrowheads="1"/>
          </p:cNvPicPr>
          <p:nvPr/>
        </p:nvPicPr>
        <p:blipFill>
          <a:blip r:embed="rId2" cstate="print"/>
          <a:srcRect/>
          <a:stretch>
            <a:fillRect/>
          </a:stretch>
        </p:blipFill>
        <p:spPr bwMode="auto">
          <a:xfrm>
            <a:off x="755576" y="1340768"/>
            <a:ext cx="7700130" cy="4373488"/>
          </a:xfrm>
          <a:prstGeom prst="rect">
            <a:avLst/>
          </a:prstGeom>
          <a:noFill/>
        </p:spPr>
      </p:pic>
      <p:sp>
        <p:nvSpPr>
          <p:cNvPr id="5" name="Toelichting met afgeronde rechthoek 4"/>
          <p:cNvSpPr/>
          <p:nvPr/>
        </p:nvSpPr>
        <p:spPr>
          <a:xfrm>
            <a:off x="1259632" y="5301208"/>
            <a:ext cx="4824536" cy="1152128"/>
          </a:xfrm>
          <a:prstGeom prst="wedgeRoundRectCallout">
            <a:avLst>
              <a:gd name="adj1" fmla="val 24071"/>
              <a:gd name="adj2" fmla="val -864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Kun je de klassieke vormentaal herkennen in de </a:t>
            </a:r>
            <a:r>
              <a:rPr lang="nl-NL" dirty="0" err="1" smtClean="0"/>
              <a:t>Hagia</a:t>
            </a:r>
            <a:r>
              <a:rPr lang="nl-NL" dirty="0" smtClean="0"/>
              <a:t> Sophia? </a:t>
            </a:r>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TV TIP</a:t>
            </a:r>
            <a:endParaRPr lang="nl-NL" b="1" u="sng" dirty="0"/>
          </a:p>
        </p:txBody>
      </p:sp>
      <p:sp>
        <p:nvSpPr>
          <p:cNvPr id="3" name="Tijdelijke aanduiding voor inhoud 2"/>
          <p:cNvSpPr>
            <a:spLocks noGrp="1"/>
          </p:cNvSpPr>
          <p:nvPr>
            <p:ph idx="1"/>
          </p:nvPr>
        </p:nvSpPr>
        <p:spPr/>
        <p:txBody>
          <a:bodyPr>
            <a:normAutofit/>
          </a:bodyPr>
          <a:lstStyle/>
          <a:p>
            <a:pPr>
              <a:buNone/>
            </a:pPr>
            <a:r>
              <a:rPr lang="nl-NL" sz="2800" i="1" dirty="0" smtClean="0"/>
              <a:t>Welkom bij de Romeinen, de ondergang van het West-</a:t>
            </a:r>
          </a:p>
          <a:p>
            <a:pPr>
              <a:buNone/>
            </a:pPr>
            <a:r>
              <a:rPr lang="nl-NL" sz="2800" i="1" dirty="0" smtClean="0"/>
              <a:t>Romeinse rijk</a:t>
            </a:r>
            <a:endParaRPr lang="nl-NL" sz="2800" i="1" dirty="0"/>
          </a:p>
        </p:txBody>
      </p:sp>
      <p:pic>
        <p:nvPicPr>
          <p:cNvPr id="17410" name="Picture 2" descr="welkom bij de romeinen"/>
          <p:cNvPicPr>
            <a:picLocks noChangeAspect="1" noChangeArrowheads="1"/>
          </p:cNvPicPr>
          <p:nvPr/>
        </p:nvPicPr>
        <p:blipFill>
          <a:blip r:embed="rId2" cstate="print"/>
          <a:srcRect/>
          <a:stretch>
            <a:fillRect/>
          </a:stretch>
        </p:blipFill>
        <p:spPr bwMode="auto">
          <a:xfrm>
            <a:off x="1259632" y="2555371"/>
            <a:ext cx="6624736" cy="3383265"/>
          </a:xfrm>
          <a:prstGeom prst="rect">
            <a:avLst/>
          </a:prstGeom>
          <a:noFill/>
        </p:spPr>
      </p:pic>
      <p:sp>
        <p:nvSpPr>
          <p:cNvPr id="4" name="Rechthoek 3"/>
          <p:cNvSpPr/>
          <p:nvPr/>
        </p:nvSpPr>
        <p:spPr>
          <a:xfrm>
            <a:off x="179512" y="5911698"/>
            <a:ext cx="4572000" cy="923330"/>
          </a:xfrm>
          <a:prstGeom prst="rect">
            <a:avLst/>
          </a:prstGeom>
        </p:spPr>
        <p:txBody>
          <a:bodyPr>
            <a:spAutoFit/>
          </a:bodyPr>
          <a:lstStyle/>
          <a:p>
            <a:r>
              <a:rPr lang="nl-NL" dirty="0">
                <a:hlinkClick r:id="rId3"/>
              </a:rPr>
              <a:t>http://www.schooltv.nl/video/welkom-bij-de-romeinen/#q=einde%20van%20het%20romeinse%20rijk</a:t>
            </a: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Kenmerkende aspecten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 groei van het Romeinse imperium, waardoor de Grieks-Romeinse cultuur zich in Europa verspreidde. </a:t>
            </a:r>
          </a:p>
          <a:p>
            <a:pPr marL="0" indent="0">
              <a:buNone/>
            </a:pPr>
            <a:endParaRPr lang="nl-NL" dirty="0"/>
          </a:p>
          <a:p>
            <a:pPr marL="0" indent="0">
              <a:buNone/>
            </a:pPr>
            <a:r>
              <a:rPr lang="nl-NL" dirty="0" smtClean="0"/>
              <a:t>De confrontatie tussen de Grieks-Romeinse cultuur en de Germaanse cultuur van Noordwest-Europa. </a:t>
            </a:r>
            <a:endParaRPr lang="nl-NL" dirty="0"/>
          </a:p>
        </p:txBody>
      </p:sp>
    </p:spTree>
    <p:extLst>
      <p:ext uri="{BB962C8B-B14F-4D97-AF65-F5344CB8AC3E}">
        <p14:creationId xmlns:p14="http://schemas.microsoft.com/office/powerpoint/2010/main" val="135598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u="sng" dirty="0" smtClean="0"/>
              <a:t>395 Romeinse keizer </a:t>
            </a:r>
            <a:br>
              <a:rPr lang="nl-NL" b="1" u="sng" dirty="0" smtClean="0"/>
            </a:br>
            <a:r>
              <a:rPr lang="nl-NL" b="1" u="sng" dirty="0" err="1" smtClean="0"/>
              <a:t>Theodosius</a:t>
            </a:r>
            <a:r>
              <a:rPr lang="nl-NL" b="1" u="sng" dirty="0" smtClean="0"/>
              <a:t> I sterft</a:t>
            </a:r>
            <a:endParaRPr lang="nl-NL" b="1" u="sng" dirty="0"/>
          </a:p>
        </p:txBody>
      </p:sp>
      <p:sp>
        <p:nvSpPr>
          <p:cNvPr id="3" name="Tijdelijke aanduiding voor inhoud 2"/>
          <p:cNvSpPr>
            <a:spLocks noGrp="1"/>
          </p:cNvSpPr>
          <p:nvPr>
            <p:ph idx="1"/>
          </p:nvPr>
        </p:nvSpPr>
        <p:spPr/>
        <p:txBody>
          <a:bodyPr/>
          <a:lstStyle/>
          <a:p>
            <a:endParaRPr lang="nl-NL" dirty="0"/>
          </a:p>
        </p:txBody>
      </p:sp>
      <p:pic>
        <p:nvPicPr>
          <p:cNvPr id="1026" name="Picture 2" descr="Theodosius I. Roman Coin.jpg"/>
          <p:cNvPicPr>
            <a:picLocks noChangeAspect="1" noChangeArrowheads="1"/>
          </p:cNvPicPr>
          <p:nvPr/>
        </p:nvPicPr>
        <p:blipFill>
          <a:blip r:embed="rId2" cstate="print"/>
          <a:srcRect/>
          <a:stretch>
            <a:fillRect/>
          </a:stretch>
        </p:blipFill>
        <p:spPr bwMode="auto">
          <a:xfrm>
            <a:off x="5220072" y="0"/>
            <a:ext cx="1748390" cy="1524912"/>
          </a:xfrm>
          <a:prstGeom prst="rect">
            <a:avLst/>
          </a:prstGeom>
          <a:noFill/>
        </p:spPr>
      </p:pic>
      <p:pic>
        <p:nvPicPr>
          <p:cNvPr id="1028" name="Picture 4" descr="http://upload.wikimedia.org/wikipedia/commons/4/49/Theodosius_I%27s_empire.png"/>
          <p:cNvPicPr>
            <a:picLocks noChangeAspect="1" noChangeArrowheads="1"/>
          </p:cNvPicPr>
          <p:nvPr/>
        </p:nvPicPr>
        <p:blipFill>
          <a:blip r:embed="rId3" cstate="print"/>
          <a:srcRect/>
          <a:stretch>
            <a:fillRect/>
          </a:stretch>
        </p:blipFill>
        <p:spPr bwMode="auto">
          <a:xfrm>
            <a:off x="1547664" y="2276872"/>
            <a:ext cx="6082655" cy="4386426"/>
          </a:xfrm>
          <a:prstGeom prst="rect">
            <a:avLst/>
          </a:prstGeom>
          <a:noFill/>
        </p:spPr>
      </p:pic>
      <p:sp>
        <p:nvSpPr>
          <p:cNvPr id="6" name="Rechthoek 5"/>
          <p:cNvSpPr/>
          <p:nvPr/>
        </p:nvSpPr>
        <p:spPr>
          <a:xfrm>
            <a:off x="1331640" y="2348880"/>
            <a:ext cx="223224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Zoon 1 = keizer </a:t>
            </a:r>
            <a:r>
              <a:rPr lang="nl-NL" dirty="0" err="1" smtClean="0"/>
              <a:t>West-Romeinse</a:t>
            </a:r>
            <a:r>
              <a:rPr lang="nl-NL" dirty="0" smtClean="0"/>
              <a:t> rijk</a:t>
            </a:r>
            <a:endParaRPr lang="nl-NL" dirty="0"/>
          </a:p>
        </p:txBody>
      </p:sp>
      <p:sp>
        <p:nvSpPr>
          <p:cNvPr id="7" name="Rechthoek 6"/>
          <p:cNvSpPr/>
          <p:nvPr/>
        </p:nvSpPr>
        <p:spPr>
          <a:xfrm>
            <a:off x="5868144" y="2852936"/>
            <a:ext cx="223224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Zoon 2 = keizer Oost-Romeinse rijk</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u="sng" dirty="0" smtClean="0"/>
              <a:t>Waarom is </a:t>
            </a:r>
            <a:r>
              <a:rPr lang="nl-NL" b="1" u="sng" dirty="0" smtClean="0"/>
              <a:t>aan het Romeinse rijk in Europa een einde gekomen? </a:t>
            </a:r>
            <a:endParaRPr lang="nl-NL" b="1" u="sng" dirty="0"/>
          </a:p>
        </p:txBody>
      </p:sp>
      <p:sp>
        <p:nvSpPr>
          <p:cNvPr id="3" name="Tijdelijke aanduiding voor inhoud 2"/>
          <p:cNvSpPr>
            <a:spLocks noGrp="1"/>
          </p:cNvSpPr>
          <p:nvPr>
            <p:ph idx="1"/>
          </p:nvPr>
        </p:nvSpPr>
        <p:spPr/>
        <p:txBody>
          <a:bodyPr>
            <a:normAutofit fontScale="62500" lnSpcReduction="20000"/>
          </a:bodyPr>
          <a:lstStyle/>
          <a:p>
            <a:pPr>
              <a:buNone/>
            </a:pPr>
            <a:r>
              <a:rPr lang="nl-NL" dirty="0" smtClean="0"/>
              <a:t>Omdat het in </a:t>
            </a:r>
            <a:r>
              <a:rPr lang="nl-NL" b="1" u="sng" dirty="0" smtClean="0"/>
              <a:t>Europa</a:t>
            </a:r>
            <a:r>
              <a:rPr lang="nl-NL" dirty="0" smtClean="0"/>
              <a:t> niet goed ging met de Romeinen: </a:t>
            </a:r>
          </a:p>
          <a:p>
            <a:pPr>
              <a:buNone/>
            </a:pPr>
            <a:endParaRPr lang="nl-NL" dirty="0" smtClean="0"/>
          </a:p>
          <a:p>
            <a:pPr>
              <a:buNone/>
            </a:pPr>
            <a:r>
              <a:rPr lang="nl-NL" b="1" dirty="0" smtClean="0"/>
              <a:t>Mogelijke dieperliggende oorzaken: </a:t>
            </a:r>
          </a:p>
          <a:p>
            <a:pPr marL="514350" indent="-514350">
              <a:buFont typeface="+mj-lt"/>
              <a:buAutoNum type="arabicPeriod"/>
            </a:pPr>
            <a:r>
              <a:rPr lang="nl-NL" dirty="0" smtClean="0"/>
              <a:t>Interne verdeeldheid aan de </a:t>
            </a:r>
            <a:r>
              <a:rPr lang="nl-NL" dirty="0" smtClean="0"/>
              <a:t>top (ruziënde bestuurders) </a:t>
            </a:r>
            <a:r>
              <a:rPr lang="nl-NL" dirty="0" smtClean="0">
                <a:sym typeface="Wingdings" pitchFamily="2" charset="2"/>
              </a:rPr>
              <a:t></a:t>
            </a:r>
            <a:endParaRPr lang="nl-NL" dirty="0">
              <a:sym typeface="Wingdings" pitchFamily="2" charset="2"/>
            </a:endParaRPr>
          </a:p>
          <a:p>
            <a:pPr marL="514350" indent="-514350">
              <a:buFont typeface="+mj-lt"/>
              <a:buAutoNum type="arabicPeriod"/>
            </a:pPr>
            <a:r>
              <a:rPr lang="nl-NL" dirty="0" smtClean="0"/>
              <a:t>Grote </a:t>
            </a:r>
            <a:r>
              <a:rPr lang="nl-NL" dirty="0" smtClean="0"/>
              <a:t>druk op de buitengrenzen in Europa</a:t>
            </a:r>
          </a:p>
          <a:p>
            <a:pPr marL="914400" lvl="1" indent="-514350">
              <a:buFont typeface="+mj-lt"/>
              <a:buAutoNum type="arabicPeriod"/>
            </a:pPr>
            <a:r>
              <a:rPr lang="nl-NL" dirty="0" smtClean="0"/>
              <a:t>Volksverhuizingen </a:t>
            </a:r>
            <a:r>
              <a:rPr lang="nl-NL" dirty="0" smtClean="0">
                <a:sym typeface="Wingdings" pitchFamily="2" charset="2"/>
              </a:rPr>
              <a:t> </a:t>
            </a:r>
          </a:p>
          <a:p>
            <a:pPr marL="914400" lvl="1" indent="-514350">
              <a:buFont typeface="+mj-lt"/>
              <a:buAutoNum type="arabicPeriod"/>
            </a:pPr>
            <a:r>
              <a:rPr lang="nl-NL" dirty="0" smtClean="0">
                <a:sym typeface="Wingdings" pitchFamily="2" charset="2"/>
              </a:rPr>
              <a:t>ontstaan van ‘nieuwe’ koninkrijkjes  </a:t>
            </a:r>
          </a:p>
          <a:p>
            <a:pPr marL="914400" lvl="1" indent="-514350">
              <a:buFont typeface="+mj-lt"/>
              <a:buAutoNum type="arabicPeriod"/>
            </a:pPr>
            <a:r>
              <a:rPr lang="nl-NL" dirty="0" smtClean="0">
                <a:sym typeface="Wingdings" pitchFamily="2" charset="2"/>
              </a:rPr>
              <a:t>Verlies van belastinginkomsten  </a:t>
            </a:r>
          </a:p>
          <a:p>
            <a:pPr marL="914400" lvl="1" indent="-514350">
              <a:buNone/>
            </a:pPr>
            <a:endParaRPr lang="nl-NL" dirty="0" smtClean="0"/>
          </a:p>
          <a:p>
            <a:pPr>
              <a:buNone/>
            </a:pPr>
            <a:r>
              <a:rPr lang="nl-NL" dirty="0" smtClean="0"/>
              <a:t>	Verbrokkeling van bestuur (politiek) en economie (handel) </a:t>
            </a:r>
            <a:r>
              <a:rPr lang="nl-NL" dirty="0" smtClean="0">
                <a:sym typeface="Wingdings" pitchFamily="2" charset="2"/>
              </a:rPr>
              <a:t> West-Romeinse rijk wankelt</a:t>
            </a:r>
          </a:p>
          <a:p>
            <a:pPr>
              <a:buNone/>
            </a:pPr>
            <a:r>
              <a:rPr lang="nl-NL" dirty="0">
                <a:sym typeface="Wingdings" pitchFamily="2" charset="2"/>
              </a:rPr>
              <a:t>	</a:t>
            </a:r>
            <a:endParaRPr lang="nl-NL" dirty="0" smtClean="0">
              <a:sym typeface="Wingdings" pitchFamily="2" charset="2"/>
            </a:endParaRPr>
          </a:p>
          <a:p>
            <a:pPr>
              <a:buNone/>
            </a:pPr>
            <a:r>
              <a:rPr lang="nl-NL" dirty="0">
                <a:sym typeface="Wingdings" pitchFamily="2" charset="2"/>
              </a:rPr>
              <a:t>	</a:t>
            </a:r>
            <a:r>
              <a:rPr lang="nl-NL" b="1" dirty="0" smtClean="0">
                <a:sym typeface="Wingdings" pitchFamily="2" charset="2"/>
              </a:rPr>
              <a:t>Directe oorzaak van het einde van het </a:t>
            </a:r>
            <a:r>
              <a:rPr lang="nl-NL" b="1" dirty="0" err="1" smtClean="0">
                <a:sym typeface="Wingdings" pitchFamily="2" charset="2"/>
              </a:rPr>
              <a:t>West-Romeinse</a:t>
            </a:r>
            <a:r>
              <a:rPr lang="nl-NL" b="1" dirty="0" smtClean="0">
                <a:sym typeface="Wingdings" pitchFamily="2" charset="2"/>
              </a:rPr>
              <a:t> rijk: </a:t>
            </a:r>
          </a:p>
          <a:p>
            <a:pPr>
              <a:buNone/>
            </a:pPr>
            <a:r>
              <a:rPr lang="nl-NL" dirty="0">
                <a:sym typeface="Wingdings" pitchFamily="2" charset="2"/>
              </a:rPr>
              <a:t>	</a:t>
            </a:r>
            <a:r>
              <a:rPr lang="nl-NL" dirty="0" smtClean="0">
                <a:sym typeface="Wingdings" pitchFamily="2" charset="2"/>
              </a:rPr>
              <a:t>Germaan </a:t>
            </a:r>
            <a:r>
              <a:rPr lang="nl-NL" dirty="0" err="1" smtClean="0">
                <a:sym typeface="Wingdings" pitchFamily="2" charset="2"/>
              </a:rPr>
              <a:t>Odoaker</a:t>
            </a:r>
            <a:r>
              <a:rPr lang="nl-NL" dirty="0" smtClean="0">
                <a:sym typeface="Wingdings" pitchFamily="2" charset="2"/>
              </a:rPr>
              <a:t> zet in </a:t>
            </a:r>
            <a:r>
              <a:rPr lang="nl-NL" b="1" u="sng" dirty="0" smtClean="0">
                <a:solidFill>
                  <a:srgbClr val="FF0000"/>
                </a:solidFill>
                <a:sym typeface="Wingdings" pitchFamily="2" charset="2"/>
              </a:rPr>
              <a:t>476</a:t>
            </a:r>
            <a:r>
              <a:rPr lang="nl-NL" dirty="0" smtClean="0">
                <a:sym typeface="Wingdings" pitchFamily="2" charset="2"/>
              </a:rPr>
              <a:t> de laatste </a:t>
            </a:r>
            <a:r>
              <a:rPr lang="nl-NL" dirty="0" err="1" smtClean="0">
                <a:sym typeface="Wingdings" pitchFamily="2" charset="2"/>
              </a:rPr>
              <a:t>West-Romeinse</a:t>
            </a:r>
            <a:r>
              <a:rPr lang="nl-NL" dirty="0" smtClean="0">
                <a:sym typeface="Wingdings" pitchFamily="2" charset="2"/>
              </a:rPr>
              <a:t> keizer af en kroont zichzelf tot koning. </a:t>
            </a:r>
            <a:endParaRPr lang="nl-NL" dirty="0" smtClean="0"/>
          </a:p>
          <a:p>
            <a:pPr>
              <a:buNone/>
            </a:pP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Volksverhuizingen</a:t>
            </a:r>
            <a:endParaRPr lang="nl-NL" b="1" u="sng" dirty="0"/>
          </a:p>
        </p:txBody>
      </p:sp>
      <p:sp>
        <p:nvSpPr>
          <p:cNvPr id="3" name="Tijdelijke aanduiding voor inhoud 2"/>
          <p:cNvSpPr>
            <a:spLocks noGrp="1"/>
          </p:cNvSpPr>
          <p:nvPr>
            <p:ph idx="1"/>
          </p:nvPr>
        </p:nvSpPr>
        <p:spPr/>
        <p:txBody>
          <a:bodyPr/>
          <a:lstStyle/>
          <a:p>
            <a:endParaRPr lang="nl-NL" dirty="0"/>
          </a:p>
        </p:txBody>
      </p:sp>
      <p:pic>
        <p:nvPicPr>
          <p:cNvPr id="6146" name="Picture 2" descr="http://upload.wikimedia.org/wikipedia/commons/d/df/Routes_of_the_barbarian_invaders%2C_5th_century_AD.gif"/>
          <p:cNvPicPr>
            <a:picLocks noChangeAspect="1" noChangeArrowheads="1"/>
          </p:cNvPicPr>
          <p:nvPr/>
        </p:nvPicPr>
        <p:blipFill>
          <a:blip r:embed="rId2" cstate="print"/>
          <a:srcRect/>
          <a:stretch>
            <a:fillRect/>
          </a:stretch>
        </p:blipFill>
        <p:spPr bwMode="auto">
          <a:xfrm>
            <a:off x="179512" y="1268760"/>
            <a:ext cx="5904656" cy="5467274"/>
          </a:xfrm>
          <a:prstGeom prst="rect">
            <a:avLst/>
          </a:prstGeom>
          <a:noFill/>
        </p:spPr>
      </p:pic>
      <p:sp>
        <p:nvSpPr>
          <p:cNvPr id="4" name="Toelichting met afgeronde rechthoek 3"/>
          <p:cNvSpPr/>
          <p:nvPr/>
        </p:nvSpPr>
        <p:spPr>
          <a:xfrm>
            <a:off x="6228184" y="1844824"/>
            <a:ext cx="2304256" cy="3456384"/>
          </a:xfrm>
          <a:prstGeom prst="wedgeRoundRectCallout">
            <a:avLst>
              <a:gd name="adj1" fmla="val -73428"/>
              <a:gd name="adj2" fmla="val -235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Invallende stammen zorgen voor onrust / conflict / oorlog </a:t>
            </a:r>
            <a:r>
              <a:rPr lang="nl-NL" dirty="0" smtClean="0">
                <a:sym typeface="Wingdings" panose="05000000000000000000" pitchFamily="2" charset="2"/>
              </a:rPr>
              <a:t> bijgedragen aan einde Romeinse rijk. </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i="1" dirty="0" smtClean="0"/>
              <a:t>Vraag 1</a:t>
            </a:r>
          </a:p>
          <a:p>
            <a:pPr marL="0" indent="0">
              <a:buNone/>
            </a:pPr>
            <a:r>
              <a:rPr lang="nl-NL" i="1" dirty="0" smtClean="0"/>
              <a:t>Gebruik </a:t>
            </a:r>
            <a:r>
              <a:rPr lang="nl-NL" i="1" dirty="0"/>
              <a:t>bron </a:t>
            </a:r>
            <a:r>
              <a:rPr lang="nl-NL" i="1" dirty="0" smtClean="0"/>
              <a:t>in de volgende dia.</a:t>
            </a:r>
            <a:endParaRPr lang="nl-NL" i="1" dirty="0"/>
          </a:p>
          <a:p>
            <a:pPr marL="0" indent="0">
              <a:buNone/>
            </a:pPr>
            <a:r>
              <a:rPr lang="nl-NL" dirty="0"/>
              <a:t>Stel: je </a:t>
            </a:r>
            <a:r>
              <a:rPr lang="nl-NL" u="sng" dirty="0"/>
              <a:t>wilt deze bron gebruiken voor een onderzoek naar het vertrek van </a:t>
            </a:r>
            <a:r>
              <a:rPr lang="nl-NL" u="sng" dirty="0" smtClean="0"/>
              <a:t>Attila uit </a:t>
            </a:r>
            <a:r>
              <a:rPr lang="nl-NL" u="sng" dirty="0"/>
              <a:t>het Romeinse Rijk</a:t>
            </a:r>
            <a:r>
              <a:rPr lang="nl-NL" dirty="0"/>
              <a:t>.</a:t>
            </a:r>
          </a:p>
          <a:p>
            <a:pPr marL="0" indent="0">
              <a:buNone/>
            </a:pPr>
            <a:r>
              <a:rPr lang="nl-NL" dirty="0"/>
              <a:t>2p </a:t>
            </a:r>
            <a:r>
              <a:rPr lang="nl-NL" b="1" dirty="0" smtClean="0"/>
              <a:t> </a:t>
            </a:r>
            <a:r>
              <a:rPr lang="nl-NL" dirty="0"/>
              <a:t>Leg uit waarom je twijfelt aan de bruikbaarheid van deze bron voor </a:t>
            </a:r>
            <a:r>
              <a:rPr lang="nl-NL" dirty="0" smtClean="0"/>
              <a:t>dit onderzoek</a:t>
            </a:r>
            <a:r>
              <a:rPr lang="nl-NL" dirty="0"/>
              <a:t>.</a:t>
            </a:r>
          </a:p>
          <a:p>
            <a:pPr marL="0" indent="0">
              <a:buNone/>
            </a:pPr>
            <a:endParaRPr lang="nl-NL" i="1" dirty="0" smtClean="0"/>
          </a:p>
          <a:p>
            <a:pPr marL="0" indent="0">
              <a:buNone/>
            </a:pPr>
            <a:r>
              <a:rPr lang="nl-NL" b="1" i="1" dirty="0" smtClean="0"/>
              <a:t>Vraag 2</a:t>
            </a:r>
          </a:p>
          <a:p>
            <a:pPr marL="0" indent="0">
              <a:buNone/>
            </a:pPr>
            <a:r>
              <a:rPr lang="nl-NL" i="1" dirty="0" smtClean="0"/>
              <a:t>Gebruik </a:t>
            </a:r>
            <a:r>
              <a:rPr lang="nl-NL" i="1" dirty="0"/>
              <a:t>bron 4.</a:t>
            </a:r>
          </a:p>
          <a:p>
            <a:pPr marL="0" indent="0">
              <a:buNone/>
            </a:pPr>
            <a:r>
              <a:rPr lang="nl-NL" dirty="0"/>
              <a:t>Een interpretatie:</a:t>
            </a:r>
          </a:p>
          <a:p>
            <a:pPr marL="0" indent="0">
              <a:buNone/>
            </a:pPr>
            <a:r>
              <a:rPr lang="nl-NL" dirty="0"/>
              <a:t>Uit deze beschrijving blijkt de verwevenheid tussen het laat-Romeinse </a:t>
            </a:r>
            <a:r>
              <a:rPr lang="nl-NL" dirty="0" smtClean="0"/>
              <a:t>bestuur en </a:t>
            </a:r>
            <a:r>
              <a:rPr lang="nl-NL" dirty="0"/>
              <a:t>de christelijke kerk.</a:t>
            </a:r>
          </a:p>
          <a:p>
            <a:pPr marL="0" indent="0">
              <a:buNone/>
            </a:pPr>
            <a:r>
              <a:rPr lang="nl-NL" dirty="0"/>
              <a:t>2p </a:t>
            </a:r>
            <a:r>
              <a:rPr lang="nl-NL" dirty="0" smtClean="0"/>
              <a:t>Ondersteun </a:t>
            </a:r>
            <a:r>
              <a:rPr lang="nl-NL" dirty="0"/>
              <a:t>deze interpretatie met de bron</a:t>
            </a:r>
          </a:p>
        </p:txBody>
      </p:sp>
    </p:spTree>
    <p:extLst>
      <p:ext uri="{BB962C8B-B14F-4D97-AF65-F5344CB8AC3E}">
        <p14:creationId xmlns:p14="http://schemas.microsoft.com/office/powerpoint/2010/main" val="414188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a:t>
            </a:r>
            <a:endParaRPr lang="nl-NL" dirty="0"/>
          </a:p>
        </p:txBody>
      </p:sp>
      <p:sp>
        <p:nvSpPr>
          <p:cNvPr id="3" name="Tijdelijke aanduiding voor inhoud 2"/>
          <p:cNvSpPr>
            <a:spLocks noGrp="1"/>
          </p:cNvSpPr>
          <p:nvPr>
            <p:ph idx="1"/>
          </p:nvPr>
        </p:nvSpPr>
        <p:spPr>
          <a:xfrm>
            <a:off x="457200" y="1196752"/>
            <a:ext cx="8435280" cy="5040560"/>
          </a:xfrm>
        </p:spPr>
        <p:txBody>
          <a:bodyPr>
            <a:normAutofit fontScale="55000" lnSpcReduction="20000"/>
          </a:bodyPr>
          <a:lstStyle/>
          <a:p>
            <a:r>
              <a:rPr lang="nl-NL" b="1" dirty="0"/>
              <a:t>bron 4</a:t>
            </a:r>
          </a:p>
          <a:p>
            <a:r>
              <a:rPr lang="nl-NL" i="1" dirty="0"/>
              <a:t>In 452 trok Attila, de koning der Hunnen (een nomadenstam uit Oost-Azië) met</a:t>
            </a:r>
          </a:p>
          <a:p>
            <a:r>
              <a:rPr lang="nl-NL" i="1" dirty="0"/>
              <a:t>zijn krijgers op naar Rome om het te plunderen. Na enkele maanden van</a:t>
            </a:r>
          </a:p>
          <a:p>
            <a:r>
              <a:rPr lang="nl-NL" i="1" dirty="0"/>
              <a:t>belegering trekt Attila zijn legers terug. De kroniekschrijver </a:t>
            </a:r>
            <a:r>
              <a:rPr lang="nl-NL" i="1" dirty="0" err="1"/>
              <a:t>Prosper</a:t>
            </a:r>
            <a:r>
              <a:rPr lang="nl-NL" i="1" dirty="0"/>
              <a:t> geeft in circa</a:t>
            </a:r>
          </a:p>
          <a:p>
            <a:r>
              <a:rPr lang="nl-NL" i="1" dirty="0"/>
              <a:t>455 een verklaring voor het wegtrekken van de Hunnen:</a:t>
            </a:r>
          </a:p>
          <a:p>
            <a:r>
              <a:rPr lang="nl-NL" dirty="0"/>
              <a:t>Attila verzamelde zijn in </a:t>
            </a:r>
            <a:r>
              <a:rPr lang="nl-NL" dirty="0" err="1"/>
              <a:t>Gallië</a:t>
            </a:r>
            <a:r>
              <a:rPr lang="nl-NL" dirty="0"/>
              <a:t> (Frankrijk) verspreide troepen om op te rukken</a:t>
            </a:r>
          </a:p>
          <a:p>
            <a:r>
              <a:rPr lang="nl-NL" dirty="0"/>
              <a:t>naar Italië. (…) Voor de keizer en de Senaat en het Romeinse volk leek er geen</a:t>
            </a:r>
          </a:p>
          <a:p>
            <a:r>
              <a:rPr lang="nl-NL" dirty="0"/>
              <a:t>beter voorstel dan </a:t>
            </a:r>
            <a:r>
              <a:rPr lang="nl-NL" u="sng" dirty="0"/>
              <a:t>een delegatie naar deze zeer barbaarse koning </a:t>
            </a:r>
            <a:r>
              <a:rPr lang="nl-NL" dirty="0"/>
              <a:t>te sturen om</a:t>
            </a:r>
          </a:p>
          <a:p>
            <a:r>
              <a:rPr lang="nl-NL" dirty="0"/>
              <a:t>bij hem om vrede te smeken. </a:t>
            </a:r>
            <a:r>
              <a:rPr lang="nl-NL" u="sng" dirty="0"/>
              <a:t>Onze hoogst gezegende paus Leo</a:t>
            </a:r>
            <a:r>
              <a:rPr lang="nl-NL" dirty="0"/>
              <a:t>, vertrouwend op</a:t>
            </a:r>
          </a:p>
          <a:p>
            <a:r>
              <a:rPr lang="nl-NL" dirty="0"/>
              <a:t>de hulp van God, die de rechtvaardigen nooit is afgevallen tijdens hun</a:t>
            </a:r>
          </a:p>
          <a:p>
            <a:r>
              <a:rPr lang="nl-NL" dirty="0"/>
              <a:t>beproevingen, </a:t>
            </a:r>
            <a:r>
              <a:rPr lang="nl-NL" u="sng" dirty="0"/>
              <a:t>nam deze taak op zijn schouders</a:t>
            </a:r>
            <a:r>
              <a:rPr lang="nl-NL" dirty="0"/>
              <a:t>, </a:t>
            </a:r>
            <a:r>
              <a:rPr lang="nl-NL" u="sng" dirty="0"/>
              <a:t>vergezeld van twee Romeinse</a:t>
            </a:r>
          </a:p>
          <a:p>
            <a:r>
              <a:rPr lang="nl-NL" u="sng" dirty="0"/>
              <a:t>bestuurders, consul </a:t>
            </a:r>
            <a:r>
              <a:rPr lang="nl-NL" u="sng" dirty="0" err="1"/>
              <a:t>Avienus</a:t>
            </a:r>
            <a:r>
              <a:rPr lang="nl-NL" u="sng" dirty="0"/>
              <a:t> en prefect </a:t>
            </a:r>
            <a:r>
              <a:rPr lang="nl-NL" u="sng" dirty="0" err="1"/>
              <a:t>Trygetius</a:t>
            </a:r>
            <a:r>
              <a:rPr lang="nl-NL" u="sng" dirty="0"/>
              <a:t>.</a:t>
            </a:r>
            <a:r>
              <a:rPr lang="nl-NL" dirty="0"/>
              <a:t> De uitkomst was wat zijn</a:t>
            </a:r>
          </a:p>
          <a:p>
            <a:r>
              <a:rPr lang="nl-NL" dirty="0"/>
              <a:t>geloof hem had ingegeven, want </a:t>
            </a:r>
            <a:r>
              <a:rPr lang="nl-NL" u="sng" dirty="0"/>
              <a:t>toen de koning het gezelschap had ontvangen,</a:t>
            </a:r>
          </a:p>
          <a:p>
            <a:r>
              <a:rPr lang="nl-NL" u="sng" dirty="0"/>
              <a:t>was hij zo onder de indruk van de aanwezigheid van de hogepriester, dat hij zijn</a:t>
            </a:r>
          </a:p>
          <a:p>
            <a:r>
              <a:rPr lang="nl-NL" u="sng" dirty="0"/>
              <a:t>leger het bevel gaf de oorlog op te geven</a:t>
            </a:r>
            <a:r>
              <a:rPr lang="nl-NL" dirty="0"/>
              <a:t>. Nadat hij vrede had beloofd, trok</a:t>
            </a:r>
          </a:p>
          <a:p>
            <a:r>
              <a:rPr lang="nl-NL" dirty="0"/>
              <a:t>Attila zich terug tot achter de Donau.</a:t>
            </a:r>
          </a:p>
        </p:txBody>
      </p:sp>
    </p:spTree>
    <p:extLst>
      <p:ext uri="{BB962C8B-B14F-4D97-AF65-F5344CB8AC3E}">
        <p14:creationId xmlns:p14="http://schemas.microsoft.com/office/powerpoint/2010/main" val="642484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b="1" dirty="0"/>
              <a:t>maximumscore 2 </a:t>
            </a:r>
            <a:endParaRPr lang="nl-NL" dirty="0"/>
          </a:p>
          <a:p>
            <a:r>
              <a:rPr lang="nl-NL" dirty="0"/>
              <a:t>Voorbeeld van een juist antwoord is: </a:t>
            </a:r>
          </a:p>
          <a:p>
            <a:r>
              <a:rPr lang="nl-NL" dirty="0"/>
              <a:t>Je kunt twijfelen aan de bruikbaarheid van deze bron voor een onderzoek naar het vertrek van Attila, omdat de oorzaak van het vertrek van Attila eenzijdig wordt verklaard vanuit de christelijke visie / uitsluitend wordt toegeschreven aan de aanwezigheid van de paus (wat de bron niet betrouwbaar lijkt te maken). </a:t>
            </a:r>
          </a:p>
          <a:p>
            <a:r>
              <a:rPr lang="nl-NL" b="1" dirty="0" smtClean="0"/>
              <a:t>maximumscore </a:t>
            </a:r>
            <a:r>
              <a:rPr lang="nl-NL" b="1" dirty="0"/>
              <a:t>2 </a:t>
            </a:r>
            <a:endParaRPr lang="nl-NL" dirty="0"/>
          </a:p>
          <a:p>
            <a:r>
              <a:rPr lang="nl-NL" dirty="0"/>
              <a:t>Kern van een juist antwoord is: </a:t>
            </a:r>
          </a:p>
          <a:p>
            <a:r>
              <a:rPr lang="nl-NL" dirty="0"/>
              <a:t>Uit de beschrijving blijkt, dat de paus samen met twee hoge Romeinse bestuurders naar Attila gaat / dat de paus leiding geeft aan een gezamenlijk bezoek aan Attila om Rome te redden. </a:t>
            </a:r>
          </a:p>
        </p:txBody>
      </p:sp>
    </p:spTree>
    <p:extLst>
      <p:ext uri="{BB962C8B-B14F-4D97-AF65-F5344CB8AC3E}">
        <p14:creationId xmlns:p14="http://schemas.microsoft.com/office/powerpoint/2010/main" val="2829667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u="sng" dirty="0" smtClean="0"/>
              <a:t>Oost-Romeinse* rijk: tot </a:t>
            </a:r>
            <a:r>
              <a:rPr lang="nl-NL" b="1" u="sng" dirty="0" smtClean="0">
                <a:solidFill>
                  <a:srgbClr val="FF0000"/>
                </a:solidFill>
              </a:rPr>
              <a:t>1453</a:t>
            </a:r>
            <a:r>
              <a:rPr lang="nl-NL" b="1" u="sng" dirty="0" smtClean="0"/>
              <a:t> een eenheid</a:t>
            </a:r>
            <a:endParaRPr lang="nl-NL" b="1" u="sng" dirty="0"/>
          </a:p>
        </p:txBody>
      </p:sp>
      <p:sp>
        <p:nvSpPr>
          <p:cNvPr id="3" name="Tijdelijke aanduiding voor inhoud 2"/>
          <p:cNvSpPr>
            <a:spLocks noGrp="1"/>
          </p:cNvSpPr>
          <p:nvPr>
            <p:ph idx="1"/>
          </p:nvPr>
        </p:nvSpPr>
        <p:spPr/>
        <p:txBody>
          <a:bodyPr/>
          <a:lstStyle/>
          <a:p>
            <a:pPr>
              <a:buNone/>
            </a:pPr>
            <a:r>
              <a:rPr lang="nl-NL" dirty="0" smtClean="0"/>
              <a:t>	Waarom blijft het Oost-Romeinse rijk wel bij elkaar? </a:t>
            </a:r>
          </a:p>
          <a:p>
            <a:pPr>
              <a:buNone/>
            </a:pPr>
            <a:r>
              <a:rPr lang="nl-NL" dirty="0" smtClean="0"/>
              <a:t>	</a:t>
            </a:r>
            <a:r>
              <a:rPr lang="nl-NL" b="1" u="sng" dirty="0" smtClean="0"/>
              <a:t>Constantijn</a:t>
            </a:r>
            <a:r>
              <a:rPr lang="nl-NL" dirty="0" smtClean="0"/>
              <a:t> (330 n </a:t>
            </a:r>
            <a:r>
              <a:rPr lang="nl-NL" dirty="0" err="1" smtClean="0"/>
              <a:t>Chr</a:t>
            </a:r>
            <a:r>
              <a:rPr lang="nl-NL" dirty="0" smtClean="0"/>
              <a:t>) </a:t>
            </a:r>
            <a:r>
              <a:rPr lang="nl-NL" dirty="0" smtClean="0">
                <a:sym typeface="Wingdings" pitchFamily="2" charset="2"/>
              </a:rPr>
              <a:t> verplaatsing hoofdstad naar het oosten = </a:t>
            </a:r>
            <a:r>
              <a:rPr lang="nl-NL" b="1" u="sng" dirty="0" smtClean="0">
                <a:sym typeface="Wingdings" pitchFamily="2" charset="2"/>
              </a:rPr>
              <a:t>Constantinopel </a:t>
            </a:r>
            <a:r>
              <a:rPr lang="nl-NL" dirty="0" smtClean="0">
                <a:sym typeface="Wingdings" pitchFamily="2" charset="2"/>
              </a:rPr>
              <a:t>(nu </a:t>
            </a:r>
            <a:r>
              <a:rPr lang="nl-NL" dirty="0" err="1" smtClean="0">
                <a:sym typeface="Wingdings" pitchFamily="2" charset="2"/>
              </a:rPr>
              <a:t>Istanbul</a:t>
            </a:r>
            <a:r>
              <a:rPr lang="nl-NL" dirty="0" smtClean="0">
                <a:sym typeface="Wingdings" pitchFamily="2" charset="2"/>
              </a:rPr>
              <a:t>)</a:t>
            </a:r>
          </a:p>
          <a:p>
            <a:pPr>
              <a:buNone/>
            </a:pPr>
            <a:endParaRPr lang="nl-NL" dirty="0">
              <a:sym typeface="Wingdings" pitchFamily="2" charset="2"/>
            </a:endParaRPr>
          </a:p>
          <a:p>
            <a:pPr>
              <a:buNone/>
            </a:pPr>
            <a:endParaRPr lang="nl-NL" dirty="0" smtClean="0">
              <a:sym typeface="Wingdings" pitchFamily="2" charset="2"/>
            </a:endParaRPr>
          </a:p>
          <a:p>
            <a:pPr>
              <a:buNone/>
            </a:pPr>
            <a:endParaRPr lang="nl-NL" dirty="0" smtClean="0"/>
          </a:p>
          <a:p>
            <a:pPr>
              <a:buNone/>
            </a:pPr>
            <a:endParaRPr lang="nl-NL" dirty="0"/>
          </a:p>
        </p:txBody>
      </p:sp>
      <p:sp>
        <p:nvSpPr>
          <p:cNvPr id="4" name="Toelichting met afgeronde rechthoek 3"/>
          <p:cNvSpPr/>
          <p:nvPr/>
        </p:nvSpPr>
        <p:spPr>
          <a:xfrm>
            <a:off x="3491880" y="4077072"/>
            <a:ext cx="4680520" cy="2564904"/>
          </a:xfrm>
          <a:prstGeom prst="wedgeRoundRectCallout">
            <a:avLst>
              <a:gd name="adj1" fmla="val 24924"/>
              <a:gd name="adj2" fmla="val -660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nl-NL" dirty="0" smtClean="0"/>
              <a:t>Handels- en bestuurscentrum </a:t>
            </a:r>
            <a:r>
              <a:rPr lang="nl-NL" dirty="0" smtClean="0">
                <a:sym typeface="Wingdings" pitchFamily="2" charset="2"/>
              </a:rPr>
              <a:t> grote </a:t>
            </a:r>
            <a:r>
              <a:rPr lang="nl-NL" b="1" u="sng" dirty="0" smtClean="0">
                <a:sym typeface="Wingdings" pitchFamily="2" charset="2"/>
              </a:rPr>
              <a:t>welvaart + uitgebreide bureaucratie</a:t>
            </a:r>
            <a:endParaRPr lang="nl-NL" b="1" u="sng" dirty="0" smtClean="0"/>
          </a:p>
          <a:p>
            <a:pPr algn="ctr">
              <a:buFont typeface="Arial" pitchFamily="34" charset="0"/>
              <a:buChar char="•"/>
            </a:pPr>
            <a:r>
              <a:rPr lang="nl-NL" dirty="0" smtClean="0"/>
              <a:t>Hoofdkerk (</a:t>
            </a:r>
            <a:r>
              <a:rPr lang="nl-NL" dirty="0" err="1" smtClean="0"/>
              <a:t>Hagia</a:t>
            </a:r>
            <a:r>
              <a:rPr lang="nl-NL" dirty="0" smtClean="0"/>
              <a:t> Sophia) met goede organisatie</a:t>
            </a:r>
          </a:p>
          <a:p>
            <a:pPr algn="ctr">
              <a:buFont typeface="Arial" pitchFamily="34" charset="0"/>
              <a:buChar char="•"/>
            </a:pPr>
            <a:r>
              <a:rPr lang="nl-NL" dirty="0" smtClean="0"/>
              <a:t>Goed verdedigbare stad (ommuurd) + goed functionerend leger</a:t>
            </a:r>
          </a:p>
          <a:p>
            <a:pPr algn="ctr">
              <a:buFont typeface="Arial" pitchFamily="34" charset="0"/>
              <a:buChar char="•"/>
            </a:pPr>
            <a:endParaRPr lang="nl-NL" dirty="0" smtClean="0"/>
          </a:p>
          <a:p>
            <a:pPr algn="ctr">
              <a:buFont typeface="Arial" pitchFamily="34" charset="0"/>
              <a:buChar char="•"/>
            </a:pPr>
            <a:endParaRPr lang="nl-NL" dirty="0"/>
          </a:p>
        </p:txBody>
      </p:sp>
      <p:sp>
        <p:nvSpPr>
          <p:cNvPr id="5" name="Tekstvak 4"/>
          <p:cNvSpPr txBox="1"/>
          <p:nvPr/>
        </p:nvSpPr>
        <p:spPr>
          <a:xfrm>
            <a:off x="755576" y="4869160"/>
            <a:ext cx="1512168" cy="1477328"/>
          </a:xfrm>
          <a:prstGeom prst="rect">
            <a:avLst/>
          </a:prstGeom>
          <a:noFill/>
        </p:spPr>
        <p:txBody>
          <a:bodyPr wrap="square" rtlCol="0">
            <a:spAutoFit/>
          </a:bodyPr>
          <a:lstStyle/>
          <a:p>
            <a:r>
              <a:rPr lang="nl-NL" dirty="0" smtClean="0"/>
              <a:t>* Het Oost-Romeinse rijk wordt ook het </a:t>
            </a:r>
            <a:r>
              <a:rPr lang="nl-NL" b="1" u="sng" dirty="0" smtClean="0"/>
              <a:t>Byzantijnse rijk </a:t>
            </a:r>
            <a:r>
              <a:rPr lang="nl-NL" dirty="0" smtClean="0"/>
              <a:t>genoemd</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600</Words>
  <Application>Microsoft Office PowerPoint</Application>
  <PresentationFormat>Diavoorstelling (4:3)</PresentationFormat>
  <Paragraphs>76</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Wingdings</vt:lpstr>
      <vt:lpstr>Office-thema</vt:lpstr>
      <vt:lpstr>Tijdvak 2  De tijd van Grieken en Romeinen</vt:lpstr>
      <vt:lpstr>Kenmerkende aspecten</vt:lpstr>
      <vt:lpstr>395 Romeinse keizer  Theodosius I sterft</vt:lpstr>
      <vt:lpstr>Waarom is aan het Romeinse rijk in Europa een einde gekomen? </vt:lpstr>
      <vt:lpstr>Volksverhuizingen</vt:lpstr>
      <vt:lpstr>examenvraag</vt:lpstr>
      <vt:lpstr>BRON</vt:lpstr>
      <vt:lpstr>Antwoord examenvraag</vt:lpstr>
      <vt:lpstr>Oost-Romeinse* rijk: tot 1453 een eenheid</vt:lpstr>
      <vt:lpstr>Hagia Sophia</vt:lpstr>
      <vt:lpstr>TV TIP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Tijvak 2  De tijd van Grieken en Romeinen</dc:title>
  <dc:creator>Gebruiker</dc:creator>
  <cp:lastModifiedBy>Biemans, KJA (Kristel)</cp:lastModifiedBy>
  <cp:revision>23</cp:revision>
  <dcterms:created xsi:type="dcterms:W3CDTF">2014-10-02T19:39:00Z</dcterms:created>
  <dcterms:modified xsi:type="dcterms:W3CDTF">2016-04-28T07:21:31Z</dcterms:modified>
</cp:coreProperties>
</file>